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5" r:id="rId2"/>
    <p:sldId id="736" r:id="rId3"/>
    <p:sldId id="728" r:id="rId4"/>
    <p:sldId id="734" r:id="rId5"/>
    <p:sldId id="733" r:id="rId6"/>
    <p:sldId id="730" r:id="rId7"/>
    <p:sldId id="737" r:id="rId8"/>
    <p:sldId id="738" r:id="rId9"/>
    <p:sldId id="732" r:id="rId10"/>
    <p:sldId id="739" r:id="rId11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lnSpc>
        <a:spcPct val="50000"/>
      </a:lnSpc>
      <a:spcBef>
        <a:spcPct val="50000"/>
      </a:spcBef>
      <a:spcAft>
        <a:spcPct val="0"/>
      </a:spcAft>
      <a:buFont typeface="Wingdings" pitchFamily="2" charset="2"/>
      <a:buChar char="ü"/>
      <a:defRPr sz="2400" b="1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50000"/>
      </a:lnSpc>
      <a:spcBef>
        <a:spcPct val="50000"/>
      </a:spcBef>
      <a:spcAft>
        <a:spcPct val="0"/>
      </a:spcAft>
      <a:buFont typeface="Wingdings" pitchFamily="2" charset="2"/>
      <a:buChar char="ü"/>
      <a:defRPr sz="2400" b="1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50000"/>
      </a:lnSpc>
      <a:spcBef>
        <a:spcPct val="50000"/>
      </a:spcBef>
      <a:spcAft>
        <a:spcPct val="0"/>
      </a:spcAft>
      <a:buFont typeface="Wingdings" pitchFamily="2" charset="2"/>
      <a:buChar char="ü"/>
      <a:defRPr sz="2400" b="1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50000"/>
      </a:lnSpc>
      <a:spcBef>
        <a:spcPct val="50000"/>
      </a:spcBef>
      <a:spcAft>
        <a:spcPct val="0"/>
      </a:spcAft>
      <a:buFont typeface="Wingdings" pitchFamily="2" charset="2"/>
      <a:buChar char="ü"/>
      <a:defRPr sz="2400" b="1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50000"/>
      </a:lnSpc>
      <a:spcBef>
        <a:spcPct val="50000"/>
      </a:spcBef>
      <a:spcAft>
        <a:spcPct val="0"/>
      </a:spcAft>
      <a:buFont typeface="Wingdings" pitchFamily="2" charset="2"/>
      <a:buChar char="ü"/>
      <a:defRPr sz="2400" b="1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CC33"/>
    <a:srgbClr val="339933"/>
    <a:srgbClr val="FFCCCC"/>
    <a:srgbClr val="FFFF00"/>
    <a:srgbClr val="66FF66"/>
    <a:srgbClr val="CCFF66"/>
    <a:srgbClr val="99CC00"/>
    <a:srgbClr val="FF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 autoAdjust="0"/>
  </p:normalViewPr>
  <p:slideViewPr>
    <p:cSldViewPr snapToGrid="0">
      <p:cViewPr>
        <p:scale>
          <a:sx n="75" d="100"/>
          <a:sy n="75" d="100"/>
        </p:scale>
        <p:origin x="-1020" y="-726"/>
      </p:cViewPr>
      <p:guideLst>
        <p:guide orient="horz" pos="3841"/>
        <p:guide pos="552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50" d="100"/>
          <a:sy n="50" d="100"/>
        </p:scale>
        <p:origin x="-1296" y="522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0" rIns="91943" bIns="45970" numCol="1" anchor="t" anchorCtr="0" compatLnSpc="1">
            <a:prstTxWarp prst="textNoShape">
              <a:avLst/>
            </a:prstTxWarp>
          </a:bodyPr>
          <a:lstStyle>
            <a:lvl1pPr defTabSz="920750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it-IT"/>
              <a:t>Linee guida strategiche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0" rIns="91943" bIns="45970" numCol="1" anchor="t" anchorCtr="0" compatLnSpc="1">
            <a:prstTxWarp prst="textNoShape">
              <a:avLst/>
            </a:prstTxWarp>
          </a:bodyPr>
          <a:lstStyle>
            <a:lvl1pPr algn="r" defTabSz="920750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0" rIns="91943" bIns="45970" numCol="1" anchor="b" anchorCtr="0" compatLnSpc="1">
            <a:prstTxWarp prst="textNoShape">
              <a:avLst/>
            </a:prstTxWarp>
          </a:bodyPr>
          <a:lstStyle>
            <a:lvl1pPr defTabSz="920750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0" rIns="91943" bIns="45970" numCol="1" anchor="b" anchorCtr="0" compatLnSpc="1">
            <a:prstTxWarp prst="textNoShape">
              <a:avLst/>
            </a:prstTxWarp>
          </a:bodyPr>
          <a:lstStyle>
            <a:lvl1pPr algn="r" defTabSz="920750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A66F4819-BE22-4993-AA8A-55E292CC98B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35966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5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4875"/>
            <a:ext cx="49815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0" rIns="91943" bIns="459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0" rIns="91943" bIns="45970" numCol="1" anchor="b" anchorCtr="0" compatLnSpc="1">
            <a:prstTxWarp prst="textNoShape">
              <a:avLst/>
            </a:prstTxWarp>
          </a:bodyPr>
          <a:lstStyle>
            <a:lvl1pPr defTabSz="920750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0" rIns="91943" bIns="45970" numCol="1" anchor="b" anchorCtr="0" compatLnSpc="1">
            <a:prstTxWarp prst="textNoShape">
              <a:avLst/>
            </a:prstTxWarp>
          </a:bodyPr>
          <a:lstStyle>
            <a:lvl1pPr algn="r" defTabSz="920750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4365D39B-C851-440D-A7DA-BF15AAC073D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66029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2525" cy="3722688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2525" cy="37226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D39B-C851-440D-A7DA-BF15AAC073DE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9" name="Rectangle 1037"/>
          <p:cNvSpPr>
            <a:spLocks noChangeArrowheads="1"/>
          </p:cNvSpPr>
          <p:nvPr userDrawn="1"/>
        </p:nvSpPr>
        <p:spPr bwMode="auto">
          <a:xfrm>
            <a:off x="0" y="0"/>
            <a:ext cx="9144000" cy="14208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736" tIns="45368" rIns="90736" bIns="45368" anchor="ctr"/>
          <a:lstStyle/>
          <a:p>
            <a:pPr algn="ctr" defTabSz="90805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000" b="0">
              <a:solidFill>
                <a:schemeClr val="tx1"/>
              </a:solidFill>
            </a:endParaRPr>
          </a:p>
        </p:txBody>
      </p:sp>
      <p:sp>
        <p:nvSpPr>
          <p:cNvPr id="20377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578100" y="2641600"/>
            <a:ext cx="54229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20377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089400"/>
            <a:ext cx="5410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203787" name="Rectangle 1035"/>
          <p:cNvSpPr>
            <a:spLocks noChangeArrowheads="1"/>
          </p:cNvSpPr>
          <p:nvPr userDrawn="1"/>
        </p:nvSpPr>
        <p:spPr bwMode="auto">
          <a:xfrm rot="-27000000">
            <a:off x="-2374900" y="2374900"/>
            <a:ext cx="6858000" cy="2108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99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203784" name="Picture 1032" descr="G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88900"/>
            <a:ext cx="2078038" cy="13350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7225" y="215900"/>
            <a:ext cx="2212975" cy="50165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8300" y="215900"/>
            <a:ext cx="6486525" cy="50165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368300" y="215900"/>
            <a:ext cx="8851900" cy="50165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692900" y="6400800"/>
            <a:ext cx="2260600" cy="2794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30300" y="1117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92700" y="1117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8300" y="215900"/>
            <a:ext cx="88519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0300" y="1117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92900" y="6400800"/>
            <a:ext cx="2260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 b="0" i="1">
                <a:solidFill>
                  <a:schemeClr val="bg2"/>
                </a:solidFill>
                <a:latin typeface="Arial Unicode MS" pitchFamily="34" charset="-128"/>
              </a:defRPr>
            </a:lvl1pPr>
          </a:lstStyle>
          <a:p>
            <a:endParaRPr lang="it-IT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213225" y="6584950"/>
            <a:ext cx="71913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000">
                <a:solidFill>
                  <a:schemeClr val="bg1"/>
                </a:solidFill>
              </a:rPr>
              <a:t>- </a:t>
            </a:r>
            <a:fld id="{CEDA34E2-3625-401A-BC7E-9431D8C8C67B}" type="slidenum">
              <a:rPr lang="en-US" sz="1000">
                <a:solidFill>
                  <a:schemeClr val="bg1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‹N›</a:t>
            </a:fld>
            <a:r>
              <a:rPr lang="en-US" sz="1000">
                <a:solidFill>
                  <a:schemeClr val="bg1"/>
                </a:solidFill>
              </a:rPr>
              <a:t> -</a:t>
            </a:r>
          </a:p>
        </p:txBody>
      </p:sp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101600" y="6565900"/>
            <a:ext cx="11303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None/>
            </a:pPr>
            <a:fld id="{E1F5BF95-BC9F-4641-B396-4515FDF6DE67}" type="slidenum">
              <a:rPr lang="it-IT" sz="1800" b="0" i="1">
                <a:solidFill>
                  <a:schemeClr val="bg1"/>
                </a:solidFill>
              </a:rPr>
              <a:pPr>
                <a:buFontTx/>
                <a:buNone/>
              </a:pPr>
              <a:t>‹N›</a:t>
            </a:fld>
            <a:endParaRPr lang="it-IT" sz="1800" b="0" i="1">
              <a:solidFill>
                <a:schemeClr val="bg1"/>
              </a:solidFill>
            </a:endParaRPr>
          </a:p>
        </p:txBody>
      </p:sp>
      <p:sp>
        <p:nvSpPr>
          <p:cNvPr id="1054" name="Rectangle 30"/>
          <p:cNvSpPr>
            <a:spLocks noChangeArrowheads="1"/>
          </p:cNvSpPr>
          <p:nvPr userDrawn="1"/>
        </p:nvSpPr>
        <p:spPr bwMode="auto">
          <a:xfrm>
            <a:off x="0" y="0"/>
            <a:ext cx="457200" cy="6858000"/>
          </a:xfrm>
          <a:prstGeom prst="rect">
            <a:avLst/>
          </a:prstGeom>
          <a:gradFill rotWithShape="0">
            <a:gsLst>
              <a:gs pos="0">
                <a:srgbClr val="339933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49" name="Line 25"/>
          <p:cNvSpPr>
            <a:spLocks noChangeShapeType="1"/>
          </p:cNvSpPr>
          <p:nvPr userDrawn="1"/>
        </p:nvSpPr>
        <p:spPr bwMode="auto">
          <a:xfrm flipV="1">
            <a:off x="0" y="698500"/>
            <a:ext cx="9144000" cy="127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55" name="Text Box 31"/>
          <p:cNvSpPr txBox="1">
            <a:spLocks noChangeArrowheads="1"/>
          </p:cNvSpPr>
          <p:nvPr userDrawn="1"/>
        </p:nvSpPr>
        <p:spPr bwMode="auto">
          <a:xfrm>
            <a:off x="88900" y="241300"/>
            <a:ext cx="58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None/>
            </a:pPr>
            <a:fld id="{03581D17-EC72-4472-BAD9-C534758E45DD}" type="slidenum">
              <a:rPr lang="it-IT" sz="1200">
                <a:solidFill>
                  <a:schemeClr val="bg1"/>
                </a:solidFill>
              </a:rPr>
              <a:pPr>
                <a:buFontTx/>
                <a:buNone/>
              </a:pPr>
              <a:t>‹N›</a:t>
            </a:fld>
            <a:endParaRPr lang="it-IT" sz="1200">
              <a:solidFill>
                <a:schemeClr val="bg1"/>
              </a:solidFill>
            </a:endParaRPr>
          </a:p>
        </p:txBody>
      </p:sp>
      <p:pic>
        <p:nvPicPr>
          <p:cNvPr id="1057" name="Picture 33" descr="GM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" y="6413500"/>
            <a:ext cx="544513" cy="3476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339933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339933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339933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339933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339933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339933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339933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339933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0700" y="5480050"/>
            <a:ext cx="8153400" cy="457200"/>
          </a:xfrm>
        </p:spPr>
        <p:txBody>
          <a:bodyPr/>
          <a:lstStyle/>
          <a:p>
            <a:pPr>
              <a:lnSpc>
                <a:spcPct val="65000"/>
              </a:lnSpc>
            </a:pPr>
            <a:endParaRPr lang="it-IT" sz="2400" dirty="0">
              <a:latin typeface="Arial" charset="0"/>
            </a:endParaRPr>
          </a:p>
          <a:p>
            <a:pPr>
              <a:lnSpc>
                <a:spcPct val="65000"/>
              </a:lnSpc>
            </a:pPr>
            <a:endParaRPr lang="it-IT" sz="2400" dirty="0">
              <a:latin typeface="Arial" charset="0"/>
            </a:endParaRPr>
          </a:p>
          <a:p>
            <a:pPr>
              <a:lnSpc>
                <a:spcPct val="65000"/>
              </a:lnSpc>
            </a:pPr>
            <a:endParaRPr lang="it-IT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it-IT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it-IT" sz="2400" dirty="0">
              <a:latin typeface="Arial" charset="0"/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4502150" y="605631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sz="32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1890713" y="5657850"/>
            <a:ext cx="5413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endParaRPr lang="it-IT" sz="2800" dirty="0">
              <a:solidFill>
                <a:srgbClr val="003399"/>
              </a:solidFill>
            </a:endParaRPr>
          </a:p>
          <a:p>
            <a:pPr algn="ctr">
              <a:lnSpc>
                <a:spcPct val="100000"/>
              </a:lnSpc>
              <a:buFontTx/>
              <a:buNone/>
            </a:pP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11141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578100" y="2489200"/>
            <a:ext cx="5854700" cy="1143000"/>
          </a:xfrm>
          <a:noFill/>
          <a:ln/>
        </p:spPr>
        <p:txBody>
          <a:bodyPr/>
          <a:lstStyle/>
          <a:p>
            <a:pPr algn="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Market coupling on the Italian border: </a:t>
            </a:r>
            <a:br>
              <a:rPr lang="en-GB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results and lessons from the Italy-Slovenia coupling, update on the PCR project”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2000" dirty="0" smtClean="0">
                <a:latin typeface="Calibri" pitchFamily="34" charset="0"/>
                <a:cs typeface="Calibri" pitchFamily="34" charset="0"/>
              </a:rPr>
            </a:br>
            <a:endParaRPr lang="it-IT" sz="2000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1412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8756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2857500" y="3898900"/>
            <a:ext cx="553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it-IT" sz="2000" b="0" i="1" dirty="0" err="1" smtClean="0">
                <a:solidFill>
                  <a:srgbClr val="339933"/>
                </a:solidFill>
                <a:latin typeface="Calibri" pitchFamily="34" charset="0"/>
                <a:cs typeface="Calibri" pitchFamily="34" charset="0"/>
              </a:rPr>
              <a:t>Electricity</a:t>
            </a:r>
            <a:r>
              <a:rPr lang="it-IT" sz="2000" b="0" i="1" dirty="0" smtClean="0">
                <a:solidFill>
                  <a:srgbClr val="339933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it-IT" sz="2000" b="0" i="1" dirty="0" err="1" smtClean="0">
                <a:solidFill>
                  <a:srgbClr val="339933"/>
                </a:solidFill>
                <a:latin typeface="Calibri" pitchFamily="34" charset="0"/>
                <a:cs typeface="Calibri" pitchFamily="34" charset="0"/>
              </a:rPr>
              <a:t>Regional</a:t>
            </a:r>
            <a:r>
              <a:rPr lang="it-IT" sz="2000" b="0" i="1" dirty="0" smtClean="0">
                <a:solidFill>
                  <a:srgbClr val="33993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err="1" smtClean="0">
                <a:solidFill>
                  <a:srgbClr val="339933"/>
                </a:solidFill>
                <a:latin typeface="Calibri" pitchFamily="34" charset="0"/>
                <a:cs typeface="Calibri" pitchFamily="34" charset="0"/>
              </a:rPr>
              <a:t>Initiative</a:t>
            </a:r>
            <a:r>
              <a:rPr lang="it-IT" sz="2000" b="0" i="1" dirty="0" smtClean="0">
                <a:solidFill>
                  <a:srgbClr val="339933"/>
                </a:solidFill>
                <a:latin typeface="Calibri" pitchFamily="34" charset="0"/>
                <a:cs typeface="Calibri" pitchFamily="34" charset="0"/>
              </a:rPr>
              <a:t> – Central South </a:t>
            </a:r>
            <a:r>
              <a:rPr lang="it-IT" sz="2000" b="0" i="1" dirty="0" err="1" smtClean="0">
                <a:solidFill>
                  <a:srgbClr val="339933"/>
                </a:solidFill>
                <a:latin typeface="Calibri" pitchFamily="34" charset="0"/>
                <a:cs typeface="Calibri" pitchFamily="34" charset="0"/>
              </a:rPr>
              <a:t>region</a:t>
            </a:r>
            <a:r>
              <a:rPr lang="it-IT" sz="2000" b="0" i="1" dirty="0" smtClean="0">
                <a:solidFill>
                  <a:srgbClr val="339933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it-IT" sz="2000" b="0" i="1" dirty="0" smtClean="0">
                <a:solidFill>
                  <a:srgbClr val="339933"/>
                </a:solidFill>
                <a:latin typeface="Calibri" pitchFamily="34" charset="0"/>
                <a:cs typeface="Calibri" pitchFamily="34" charset="0"/>
              </a:rPr>
            </a:br>
            <a:r>
              <a:rPr lang="it-IT" sz="2000" b="0" i="1" dirty="0" smtClean="0">
                <a:solidFill>
                  <a:srgbClr val="339933"/>
                </a:solidFill>
                <a:latin typeface="Calibri" pitchFamily="34" charset="0"/>
                <a:cs typeface="Calibri" pitchFamily="34" charset="0"/>
              </a:rPr>
              <a:t>4th Stakeholder Group meeting</a:t>
            </a:r>
            <a:endParaRPr lang="it-IT" sz="2000" b="0" i="1" kern="0" dirty="0" smtClean="0">
              <a:solidFill>
                <a:srgbClr val="339933"/>
              </a:solidFill>
              <a:latin typeface="Calibri" pitchFamily="34" charset="0"/>
              <a:cs typeface="Calibri" pitchFamily="34" charset="0"/>
            </a:endParaRPr>
          </a:p>
          <a:p>
            <a:pPr lvl="0" algn="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it-IT" sz="2000" b="0" i="1" kern="0" dirty="0" err="1" smtClean="0">
                <a:solidFill>
                  <a:srgbClr val="339933"/>
                </a:solidFill>
                <a:latin typeface="Calibri" pitchFamily="34" charset="0"/>
                <a:cs typeface="Calibri" pitchFamily="34" charset="0"/>
              </a:rPr>
              <a:t>Rome</a:t>
            </a:r>
            <a:r>
              <a:rPr lang="it-IT" sz="2000" b="0" i="1" kern="0" dirty="0" smtClean="0">
                <a:solidFill>
                  <a:srgbClr val="339933"/>
                </a:solidFill>
                <a:latin typeface="Calibri" pitchFamily="34" charset="0"/>
                <a:cs typeface="Calibri" pitchFamily="34" charset="0"/>
              </a:rPr>
              <a:t>, May </a:t>
            </a:r>
            <a:r>
              <a:rPr kumimoji="0" lang="it-IT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15th 2012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1" u="none" strike="noStrike" kern="0" cap="none" spc="0" normalizeH="0" baseline="0" noProof="0" dirty="0" smtClean="0">
              <a:ln>
                <a:noFill/>
              </a:ln>
              <a:solidFill>
                <a:srgbClr val="339933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13589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Delivery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PCR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assets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and PX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testing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by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september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2012, in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order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go live on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January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2013. </a:t>
            </a:r>
          </a:p>
          <a:p>
            <a:pPr marL="285750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it-IT" sz="16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This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refers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to coupling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solution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provided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by PCR. To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couple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/post coupling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arrangements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must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bealso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agreed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either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on a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border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by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border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or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based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on common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agreed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regional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approach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5750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it-IT" sz="16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Integration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Test 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Regional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Initiatives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will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start on 1st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October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2012,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ready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go live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by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Januray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2013. </a:t>
            </a: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Char char="–"/>
            </a:pP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They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will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include the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TSOs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Char char="–"/>
            </a:pP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Finalization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/post coupling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arrangements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required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Char char="–"/>
            </a:pP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GME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will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take part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only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for the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technical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test,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Italy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will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not</a:t>
            </a:r>
            <a:r>
              <a:rPr lang="it-IT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coupled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by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such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date.</a:t>
            </a: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it-IT" sz="16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it-IT" sz="16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558800" y="533400"/>
            <a:ext cx="8851900" cy="406400"/>
          </a:xfrm>
        </p:spPr>
        <p:txBody>
          <a:bodyPr/>
          <a:lstStyle/>
          <a:p>
            <a:pPr algn="l"/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The PCR project update</a:t>
            </a:r>
            <a:br>
              <a:rPr lang="it-IT" sz="20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9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9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State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advancement</a:t>
            </a:r>
            <a:endParaRPr lang="it-IT" sz="2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8800" y="533400"/>
            <a:ext cx="8851900" cy="406400"/>
          </a:xfrm>
        </p:spPr>
        <p:txBody>
          <a:bodyPr/>
          <a:lstStyle/>
          <a:p>
            <a:pPr algn="l"/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pilot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project on the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Italian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Slovenian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border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20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8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A 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fully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decentralized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approach</a:t>
            </a:r>
            <a:endParaRPr lang="it-IT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291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6" name="Immagin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6150" y="1236617"/>
            <a:ext cx="7715250" cy="540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8800" y="533400"/>
            <a:ext cx="8851900" cy="406400"/>
          </a:xfrm>
        </p:spPr>
        <p:txBody>
          <a:bodyPr/>
          <a:lstStyle/>
          <a:p>
            <a:pPr algn="l"/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Market coupling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outcomes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since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1/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1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/2011</a:t>
            </a:r>
            <a:br>
              <a:rPr lang="it-IT" sz="20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8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Traded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volumes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growth</a:t>
            </a:r>
            <a:endParaRPr lang="it-IT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508000" y="1892300"/>
            <a:ext cx="2540000" cy="3225800"/>
          </a:xfrm>
        </p:spPr>
        <p:txBody>
          <a:bodyPr>
            <a:noAutofit/>
          </a:bodyPr>
          <a:lstStyle/>
          <a:p>
            <a:pPr marL="457200" indent="-457200"/>
            <a:r>
              <a:rPr lang="it-IT" sz="1600" dirty="0" smtClean="0">
                <a:latin typeface="Calibri" pitchFamily="34" charset="0"/>
                <a:cs typeface="Calibri" pitchFamily="34" charset="0"/>
              </a:rPr>
              <a:t>Strong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liquidity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growth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on BSP and on the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implict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auctions</a:t>
            </a:r>
            <a:endParaRPr lang="it-IT" sz="1600" dirty="0" smtClean="0">
              <a:latin typeface="Calibri" pitchFamily="34" charset="0"/>
              <a:cs typeface="Calibri" pitchFamily="34" charset="0"/>
            </a:endParaRPr>
          </a:p>
          <a:p>
            <a:endParaRPr lang="it-IT" sz="16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it-IT" sz="1600" spc="-15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it-IT" sz="16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/>
            <a:r>
              <a:rPr lang="it-IT" sz="1600" dirty="0" smtClean="0">
                <a:latin typeface="Calibri" pitchFamily="34" charset="0"/>
                <a:cs typeface="Calibri" pitchFamily="34" charset="0"/>
              </a:rPr>
              <a:t>Strong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increase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volumes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allocated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through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mkt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coupling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addition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to the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reserved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share (35 MW)</a:t>
            </a:r>
          </a:p>
        </p:txBody>
      </p:sp>
      <p:pic>
        <p:nvPicPr>
          <p:cNvPr id="8" name="Immagine 7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3390900"/>
            <a:ext cx="5753100" cy="3028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7" y="1449387"/>
            <a:ext cx="4391025" cy="141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8800" y="533400"/>
            <a:ext cx="8851900" cy="406400"/>
          </a:xfrm>
        </p:spPr>
        <p:txBody>
          <a:bodyPr/>
          <a:lstStyle/>
          <a:p>
            <a:pPr algn="l"/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Market coupling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outcomes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since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1/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1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/2011</a:t>
            </a:r>
            <a:br>
              <a:rPr lang="it-IT" sz="20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8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Price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convergence</a:t>
            </a:r>
            <a:endParaRPr lang="it-IT" sz="20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6322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365" y="3517900"/>
            <a:ext cx="5420297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533400" y="1536700"/>
            <a:ext cx="2540000" cy="3225800"/>
          </a:xfrm>
        </p:spPr>
        <p:txBody>
          <a:bodyPr>
            <a:noAutofit/>
          </a:bodyPr>
          <a:lstStyle/>
          <a:p>
            <a:pPr marL="457200" indent="-457200"/>
            <a:r>
              <a:rPr lang="it-IT" sz="1600" dirty="0" smtClean="0">
                <a:latin typeface="Calibri" pitchFamily="34" charset="0"/>
                <a:cs typeface="Calibri" pitchFamily="34" charset="0"/>
              </a:rPr>
              <a:t>Some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increase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frequency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of price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convergence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considering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an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higher</a:t>
            </a:r>
            <a:r>
              <a:rPr lang="it-IT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price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difference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average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during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first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four</a:t>
            </a:r>
            <a:r>
              <a:rPr lang="it-IT" sz="1600" dirty="0" err="1">
                <a:latin typeface="Calibri" pitchFamily="34" charset="0"/>
                <a:cs typeface="Calibri" pitchFamily="34" charset="0"/>
              </a:rPr>
              <a:t>-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month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2012 </a:t>
            </a:r>
          </a:p>
          <a:p>
            <a:pPr marL="457200" indent="-457200"/>
            <a:endParaRPr lang="it-IT" sz="16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it-IT" sz="16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/>
            <a:r>
              <a:rPr lang="it-IT" sz="1600" dirty="0" smtClean="0">
                <a:latin typeface="Calibri" pitchFamily="34" charset="0"/>
                <a:cs typeface="Calibri" pitchFamily="34" charset="0"/>
              </a:rPr>
              <a:t>The rare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occasions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negative price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differentials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ITp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&lt;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SLp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has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become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price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indifference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cases</a:t>
            </a:r>
            <a:endParaRPr lang="it-IT" sz="16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Immagine 8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435" y="1432560"/>
            <a:ext cx="4850130" cy="1579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8800" y="533400"/>
            <a:ext cx="8851900" cy="406400"/>
          </a:xfrm>
        </p:spPr>
        <p:txBody>
          <a:bodyPr/>
          <a:lstStyle/>
          <a:p>
            <a:pPr algn="l"/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Market coupling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outcomes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since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1/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1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/2011</a:t>
            </a:r>
            <a:br>
              <a:rPr lang="it-IT" sz="20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8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Efficient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capacity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allocation</a:t>
            </a:r>
            <a:endParaRPr lang="it-IT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533400" y="1943100"/>
            <a:ext cx="3098800" cy="3225800"/>
          </a:xfrm>
        </p:spPr>
        <p:txBody>
          <a:bodyPr>
            <a:noAutofit/>
          </a:bodyPr>
          <a:lstStyle/>
          <a:p>
            <a:pPr marL="457200" indent="-457200"/>
            <a:r>
              <a:rPr lang="it-IT" sz="1600" dirty="0" smtClean="0">
                <a:latin typeface="Calibri" pitchFamily="34" charset="0"/>
                <a:cs typeface="Calibri" pitchFamily="34" charset="0"/>
              </a:rPr>
              <a:t>In 2011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implicit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auction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guaranteed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efficient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allocation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occasional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commercial export,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while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explicit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auction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always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allocated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in import.</a:t>
            </a:r>
          </a:p>
          <a:p>
            <a:endParaRPr lang="it-IT" sz="16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/>
            <a:endParaRPr lang="it-IT" sz="16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/>
            <a:r>
              <a:rPr lang="it-IT" sz="1600" dirty="0" smtClean="0">
                <a:latin typeface="Calibri" pitchFamily="34" charset="0"/>
                <a:cs typeface="Calibri" pitchFamily="34" charset="0"/>
              </a:rPr>
              <a:t>In 2012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explicit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auction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efficiently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exported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in 9%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hours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price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indifference</a:t>
            </a:r>
            <a:endParaRPr lang="it-IT" sz="16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Immagine 7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25" y="1890077"/>
            <a:ext cx="5340350" cy="1045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150" y="4061777"/>
            <a:ext cx="5340350" cy="10458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7400" y="1117600"/>
            <a:ext cx="8115300" cy="41148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Coupling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with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illiquid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markets</a:t>
            </a:r>
            <a:endParaRPr lang="it-IT" sz="1600" b="1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it-IT" sz="1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growth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traded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volumes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on BSP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confirms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mkt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coupling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scheme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natural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liquidity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provider,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which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has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potentiality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to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make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benefit to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illiquid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markets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from X-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border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liquidity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. The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overall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efficiency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capacity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allocation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are so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guaranteed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also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case.</a:t>
            </a:r>
          </a:p>
          <a:p>
            <a:endParaRPr lang="it-IT" sz="16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Short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term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flexibility</a:t>
            </a:r>
            <a:endParaRPr lang="it-IT" sz="1600" b="1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it-IT" sz="1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growth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volumes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allocated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with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respect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to the quota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reserved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to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mkt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coupling and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its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peak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january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also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due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the entry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into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force of new delivery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contracts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evidences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preference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of market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participants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for the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flexibility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granted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by the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daily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implicit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nomination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scheme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and the chance for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them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to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efficiently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use UIOSI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clauses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financial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contracts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to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fix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the price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received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endParaRPr lang="it-IT" sz="16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Effectiveness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also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 in wide price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differential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borders</a:t>
            </a:r>
            <a:endParaRPr lang="it-IT" sz="1600" b="1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it-IT" sz="1600" dirty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1600" dirty="0" err="1">
                <a:latin typeface="Calibri" pitchFamily="34" charset="0"/>
                <a:cs typeface="Calibri" pitchFamily="34" charset="0"/>
              </a:rPr>
              <a:t>increase</a:t>
            </a:r>
            <a:r>
              <a:rPr lang="it-IT" sz="1600" dirty="0">
                <a:latin typeface="Calibri" pitchFamily="34" charset="0"/>
                <a:cs typeface="Calibri" pitchFamily="34" charset="0"/>
              </a:rPr>
              <a:t> of the </a:t>
            </a:r>
            <a:r>
              <a:rPr lang="it-IT" sz="1600" dirty="0" err="1">
                <a:latin typeface="Calibri" pitchFamily="34" charset="0"/>
                <a:cs typeface="Calibri" pitchFamily="34" charset="0"/>
              </a:rPr>
              <a:t>percentage</a:t>
            </a:r>
            <a:r>
              <a:rPr lang="it-IT" sz="1600" dirty="0">
                <a:latin typeface="Calibri" pitchFamily="34" charset="0"/>
                <a:cs typeface="Calibri" pitchFamily="34" charset="0"/>
              </a:rPr>
              <a:t> of hours in </a:t>
            </a:r>
            <a:r>
              <a:rPr lang="it-IT" sz="1600" dirty="0" err="1">
                <a:latin typeface="Calibri" pitchFamily="34" charset="0"/>
                <a:cs typeface="Calibri" pitchFamily="34" charset="0"/>
              </a:rPr>
              <a:t>which</a:t>
            </a:r>
            <a:r>
              <a:rPr lang="it-IT" sz="1600" dirty="0">
                <a:latin typeface="Calibri" pitchFamily="34" charset="0"/>
                <a:cs typeface="Calibri" pitchFamily="34" charset="0"/>
              </a:rPr>
              <a:t> the X </a:t>
            </a:r>
            <a:r>
              <a:rPr lang="it-IT" sz="1600" dirty="0" err="1">
                <a:latin typeface="Calibri" pitchFamily="34" charset="0"/>
                <a:cs typeface="Calibri" pitchFamily="34" charset="0"/>
              </a:rPr>
              <a:t>border</a:t>
            </a:r>
            <a:r>
              <a:rPr lang="it-IT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>
                <a:latin typeface="Calibri" pitchFamily="34" charset="0"/>
                <a:cs typeface="Calibri" pitchFamily="34" charset="0"/>
              </a:rPr>
              <a:t>prices</a:t>
            </a:r>
            <a:r>
              <a:rPr lang="it-IT" sz="1600" dirty="0">
                <a:latin typeface="Calibri" pitchFamily="34" charset="0"/>
                <a:cs typeface="Calibri" pitchFamily="34" charset="0"/>
              </a:rPr>
              <a:t> converge </a:t>
            </a:r>
            <a:r>
              <a:rPr lang="it-IT" sz="1600" dirty="0" err="1">
                <a:latin typeface="Calibri" pitchFamily="34" charset="0"/>
                <a:cs typeface="Calibri" pitchFamily="34" charset="0"/>
              </a:rPr>
              <a:t>is</a:t>
            </a:r>
            <a:r>
              <a:rPr lang="it-IT" sz="1600" dirty="0">
                <a:latin typeface="Calibri" pitchFamily="34" charset="0"/>
                <a:cs typeface="Calibri" pitchFamily="34" charset="0"/>
              </a:rPr>
              <a:t> an </a:t>
            </a:r>
            <a:r>
              <a:rPr lang="it-IT" sz="1600" dirty="0" err="1">
                <a:latin typeface="Calibri" pitchFamily="34" charset="0"/>
                <a:cs typeface="Calibri" pitchFamily="34" charset="0"/>
              </a:rPr>
              <a:t>expected</a:t>
            </a:r>
            <a:r>
              <a:rPr lang="it-IT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>
                <a:latin typeface="Calibri" pitchFamily="34" charset="0"/>
                <a:cs typeface="Calibri" pitchFamily="34" charset="0"/>
              </a:rPr>
              <a:t>beneficial</a:t>
            </a:r>
            <a:r>
              <a:rPr lang="it-IT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outcome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, with an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outstanding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20% of hours with the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same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price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during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2011.</a:t>
            </a:r>
          </a:p>
          <a:p>
            <a:pPr lvl="1"/>
            <a:r>
              <a:rPr lang="it-IT" sz="1600" dirty="0" smtClean="0">
                <a:latin typeface="Calibri" pitchFamily="34" charset="0"/>
                <a:cs typeface="Calibri" pitchFamily="34" charset="0"/>
              </a:rPr>
              <a:t>Price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differential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rarely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changes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sign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due to the small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dimension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of the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slovenian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DAM market,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whose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demand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on the market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generally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lower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than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import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capacity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1"/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Implicit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auction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allocates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capacity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in import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much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more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frequently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than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explicit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auction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especially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in the hours of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price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convergence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558800" y="533400"/>
            <a:ext cx="8851900" cy="406400"/>
          </a:xfrm>
        </p:spPr>
        <p:txBody>
          <a:bodyPr/>
          <a:lstStyle/>
          <a:p>
            <a:pPr algn="l"/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Lessons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learnt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/1</a:t>
            </a:r>
            <a:r>
              <a:rPr lang="it-IT" sz="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8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800" b="1" dirty="0" smtClean="0">
                <a:latin typeface="Calibri" pitchFamily="34" charset="0"/>
                <a:cs typeface="Calibri" pitchFamily="34" charset="0"/>
              </a:rPr>
            </a:br>
            <a:endParaRPr lang="it-IT" sz="2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7400" y="1117600"/>
            <a:ext cx="8115300" cy="41148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benefits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decentralized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solution</a:t>
            </a:r>
            <a:endParaRPr lang="it-IT" sz="1600" b="1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it-IT" sz="1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governance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operational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solution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Italian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Slovenian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Border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reflects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the PCR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decentralzied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approach</a:t>
            </a:r>
            <a:endParaRPr lang="it-IT" sz="16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enabled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faster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delivery of a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reliable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market coupling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solution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between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two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countries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with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different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institutional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governance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frameworks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it-IT" sz="16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need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stable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framework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 post coupling </a:t>
            </a:r>
            <a:r>
              <a:rPr lang="it-IT" sz="1600" b="1" dirty="0" err="1" smtClean="0">
                <a:latin typeface="Calibri" pitchFamily="34" charset="0"/>
                <a:cs typeface="Calibri" pitchFamily="34" charset="0"/>
              </a:rPr>
              <a:t>arrangements</a:t>
            </a:r>
            <a:endParaRPr lang="it-IT" sz="1600" b="1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it-IT" sz="1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benefits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market coupling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calls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great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market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volumes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independently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from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the quota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capacity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reserved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market coupling.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calls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stable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sustainable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shipping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arrangements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between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involeved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parties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it-IT" sz="1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558800" y="533400"/>
            <a:ext cx="8851900" cy="406400"/>
          </a:xfrm>
        </p:spPr>
        <p:txBody>
          <a:bodyPr/>
          <a:lstStyle/>
          <a:p>
            <a:pPr algn="l"/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Lessons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learnt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/2</a:t>
            </a:r>
            <a:r>
              <a:rPr lang="it-IT" sz="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8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800" b="1" dirty="0" smtClean="0">
                <a:latin typeface="Calibri" pitchFamily="34" charset="0"/>
                <a:cs typeface="Calibri" pitchFamily="34" charset="0"/>
              </a:rPr>
            </a:br>
            <a:endParaRPr lang="it-IT" sz="2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13843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kumimoji="0" lang="it-IT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PCR </a:t>
            </a:r>
            <a:r>
              <a:rPr kumimoji="0" lang="it-IT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provides</a:t>
            </a:r>
            <a:r>
              <a:rPr kumimoji="0" lang="it-IT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coupling </a:t>
            </a:r>
            <a:r>
              <a:rPr kumimoji="0" lang="it-IT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solution</a:t>
            </a:r>
            <a:r>
              <a:rPr kumimoji="0" lang="it-IT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it-IT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for</a:t>
            </a:r>
            <a:r>
              <a:rPr kumimoji="0" lang="it-IT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the EU market </a:t>
            </a: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Supported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by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all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the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European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PXs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through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Europex</a:t>
            </a:r>
            <a:endParaRPr lang="it-IT" sz="16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Accepted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by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ACER and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EntsoE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support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the start up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NWE coupling</a:t>
            </a: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Regularly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presented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debated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at the AESAG, Florence and NWE fora.</a:t>
            </a:r>
          </a:p>
          <a:p>
            <a:pPr marL="342900" lvl="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6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PCR </a:t>
            </a:r>
            <a:r>
              <a:rPr lang="it-IT" sz="1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it-IT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 </a:t>
            </a:r>
            <a:r>
              <a:rPr lang="it-IT" sz="1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decentralized</a:t>
            </a:r>
            <a:r>
              <a:rPr lang="it-IT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solution</a:t>
            </a:r>
            <a:endParaRPr lang="it-IT" sz="1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 PCR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one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Coordinator</a:t>
            </a:r>
            <a:r>
              <a:rPr lang="it-IT" sz="1600" b="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PX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runs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the coupling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algorithm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one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Back-Up </a:t>
            </a:r>
            <a:r>
              <a:rPr lang="it-IT" sz="1600" b="0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Coordinator</a:t>
            </a:r>
            <a:r>
              <a:rPr lang="it-IT" sz="1600" b="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PX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provides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hot back up service,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both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on a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rotational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Other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PCR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PXs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can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run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shadow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auctions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with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same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inputs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tools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check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the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validity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the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results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Each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PX in the EU can decide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wether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1200150" lvl="2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PCR party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entering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in the rotation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Coordinator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HorBackUp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1200150" lvl="2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PCR party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only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running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shadow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auctions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to validate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prices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(PCR Operator)</a:t>
            </a:r>
          </a:p>
          <a:p>
            <a:pPr marL="1200150" lvl="2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PCR party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subcontracting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operational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performance to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another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PCR Party</a:t>
            </a:r>
          </a:p>
          <a:p>
            <a:pPr marL="1200150" lvl="2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serviced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PX by a PCR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member</a:t>
            </a:r>
            <a:endParaRPr lang="it-IT" sz="16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Each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PX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responsibile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for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own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DAM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prices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16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558800" y="533400"/>
            <a:ext cx="8851900" cy="406400"/>
          </a:xfrm>
        </p:spPr>
        <p:txBody>
          <a:bodyPr/>
          <a:lstStyle/>
          <a:p>
            <a:pPr algn="l"/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The PCR project update</a:t>
            </a:r>
            <a:br>
              <a:rPr lang="it-IT" sz="20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9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9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1800" b="1" dirty="0" err="1" smtClean="0">
                <a:latin typeface="Calibri" pitchFamily="34" charset="0"/>
                <a:cs typeface="Calibri" pitchFamily="34" charset="0"/>
              </a:rPr>
              <a:t>General</a:t>
            </a:r>
            <a:r>
              <a:rPr lang="it-IT" sz="1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1" dirty="0" err="1" smtClean="0">
                <a:latin typeface="Calibri" pitchFamily="34" charset="0"/>
                <a:cs typeface="Calibri" pitchFamily="34" charset="0"/>
              </a:rPr>
              <a:t>concepts</a:t>
            </a:r>
            <a:endParaRPr lang="it-IT" sz="18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13589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Algorithm</a:t>
            </a:r>
            <a:endParaRPr lang="it-IT" sz="1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One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single price coupling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algorithm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encompassing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the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features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NWE,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Mibel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Italy-Slovenia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and open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embody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further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EU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requirements</a:t>
            </a:r>
            <a:endParaRPr lang="it-IT" sz="16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Cosmos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longely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selected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starting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point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validation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from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EntsoE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expected</a:t>
            </a:r>
            <a:endParaRPr lang="it-IT" sz="16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Development of a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prototype</a:t>
            </a:r>
            <a:r>
              <a:rPr lang="it-IT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including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MIC and PUN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features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nearly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concluded</a:t>
            </a:r>
            <a:endParaRPr lang="it-IT" sz="16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Industrialization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phase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start in May.</a:t>
            </a:r>
          </a:p>
          <a:p>
            <a:pPr marL="285750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285750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kumimoji="0" lang="it-IT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System design</a:t>
            </a: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PBM (PCR Broker&amp;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Matcher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)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supports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the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decentralized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coupling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approach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by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collecting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validating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exchanging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the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inputs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bids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ATCs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PTDFs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and the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outputs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(p, q, net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positions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flows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).</a:t>
            </a: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Design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phase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finalized</a:t>
            </a:r>
            <a:r>
              <a:rPr lang="it-IT" sz="1600" b="0" noProof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provider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selected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industrialization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phase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start in May.</a:t>
            </a: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285750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Governance</a:t>
            </a:r>
            <a:endParaRPr lang="it-IT" sz="1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742950" lvl="1" indent="-28575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Cooperation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&amp; </a:t>
            </a:r>
            <a:r>
              <a:rPr lang="it-IT" sz="1600" b="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oownerhsip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agreements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nearly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approved</a:t>
            </a:r>
            <a:r>
              <a:rPr lang="it-IT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Agreements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consistent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with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the</a:t>
            </a:r>
            <a:r>
              <a:rPr kumimoji="0" lang="it-IT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EU </a:t>
            </a:r>
            <a:r>
              <a:rPr kumimoji="0" lang="it-IT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Draft</a:t>
            </a:r>
            <a:r>
              <a:rPr kumimoji="0" lang="it-IT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it-IT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Governance</a:t>
            </a:r>
            <a:r>
              <a:rPr kumimoji="0" lang="it-IT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it-IT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Guidelines</a:t>
            </a:r>
            <a:r>
              <a:rPr kumimoji="0" lang="it-IT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. </a:t>
            </a: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558800" y="533400"/>
            <a:ext cx="8851900" cy="406400"/>
          </a:xfrm>
        </p:spPr>
        <p:txBody>
          <a:bodyPr/>
          <a:lstStyle/>
          <a:p>
            <a:pPr algn="l"/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The PCR project update</a:t>
            </a:r>
            <a:br>
              <a:rPr lang="it-IT" sz="20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9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9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PCR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assets</a:t>
            </a:r>
            <a:endParaRPr lang="it-IT" sz="2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vuota">
  <a:themeElements>
    <a:clrScheme name="">
      <a:dk1>
        <a:srgbClr val="000000"/>
      </a:dk1>
      <a:lt1>
        <a:srgbClr val="FFFFFF"/>
      </a:lt1>
      <a:dk2>
        <a:srgbClr val="FF33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5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Char char="ü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5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Char char="ü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ACER-2015-01637</_dlc_DocId>
    <_dlc_DocIdUrl xmlns="985daa2e-53d8-4475-82b8-9c7d25324e34">
      <Url>http://extranet.acer.europa.eu/en/Electricity/Regional_initiatives/Meetings/SG_CACM_NC/_layouts/DocIdRedir.aspx?ID=ACER-2015-01637</Url>
      <Description>ACER-2015-01637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7FA8454D921B42BC3BC7F62F3962B0" ma:contentTypeVersion="21" ma:contentTypeDescription="Create a new document." ma:contentTypeScope="" ma:versionID="0160e440f34a0b28bc7b795059513e4f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0A9B73-1D35-409B-8A1D-9640881B2DF0}"/>
</file>

<file path=customXml/itemProps2.xml><?xml version="1.0" encoding="utf-8"?>
<ds:datastoreItem xmlns:ds="http://schemas.openxmlformats.org/officeDocument/2006/customXml" ds:itemID="{DF167882-E37D-465D-BE2E-D65F6F1428C0}"/>
</file>

<file path=customXml/itemProps3.xml><?xml version="1.0" encoding="utf-8"?>
<ds:datastoreItem xmlns:ds="http://schemas.openxmlformats.org/officeDocument/2006/customXml" ds:itemID="{144E22CB-15C8-454A-B96B-C1315B566589}"/>
</file>

<file path=customXml/itemProps4.xml><?xml version="1.0" encoding="utf-8"?>
<ds:datastoreItem xmlns:ds="http://schemas.openxmlformats.org/officeDocument/2006/customXml" ds:itemID="{31BA4DAE-043B-46AE-ADD9-A234742FC519}"/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Office\Modelli\Presentazione vuota.pot</Template>
  <TotalTime>19028</TotalTime>
  <Words>842</Words>
  <Application>Microsoft Office PowerPoint</Application>
  <PresentationFormat>Presentazione su schermo (4:3)</PresentationFormat>
  <Paragraphs>79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Presentazione vuota</vt:lpstr>
      <vt:lpstr>“Market coupling on the Italian border:  results and lessons from the Italy-Slovenia coupling, update on the PCR project” </vt:lpstr>
      <vt:lpstr>The pilot project on the Italian – Slovenian border  A  fully decentralized approach</vt:lpstr>
      <vt:lpstr>Market coupling outcomes since 1/1/2011  Traded volumes growth</vt:lpstr>
      <vt:lpstr>Market coupling outcomes since 1/1/2011  Price convergence</vt:lpstr>
      <vt:lpstr>Market coupling outcomes since 1/1/2011  Efficient capacity allocation</vt:lpstr>
      <vt:lpstr>Lessons learnt/1  </vt:lpstr>
      <vt:lpstr>Lessons learnt/2  </vt:lpstr>
      <vt:lpstr>The PCR project update  General concepts</vt:lpstr>
      <vt:lpstr>The PCR project update  PCR assets</vt:lpstr>
      <vt:lpstr>The PCR project update  State of advancement</vt:lpstr>
    </vt:vector>
  </TitlesOfParts>
  <Company>Enel Spa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disciplina del mercato elettrico</dc:title>
  <dc:creator>a093312</dc:creator>
  <cp:lastModifiedBy>a850428</cp:lastModifiedBy>
  <cp:revision>609</cp:revision>
  <cp:lastPrinted>2012-05-10T07:47:53Z</cp:lastPrinted>
  <dcterms:created xsi:type="dcterms:W3CDTF">2000-10-26T12:50:15Z</dcterms:created>
  <dcterms:modified xsi:type="dcterms:W3CDTF">2012-05-14T08:53:20Z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0x010100CF7FA8454D921B42BC3BC7F62F3962B0</vt:lpwstr>
  </property>
  <property fmtid="{D5CDD505-2E9C-101B-9397-08002B2CF9AE}" pid="3" name="_dlc_DocIdItemGuid">
    <vt:lpwstr>673e78b4-a277-45e2-9397-d7dfac9030d0</vt:lpwstr>
  </property>
</Properties>
</file>